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5A72"/>
    <a:srgbClr val="325B74"/>
    <a:srgbClr val="DC322F"/>
    <a:srgbClr val="1A1A1A"/>
    <a:srgbClr val="E03135"/>
    <a:srgbClr val="C16069"/>
    <a:srgbClr val="FF3418"/>
    <a:srgbClr val="3A4152"/>
    <a:srgbClr val="4B556B"/>
    <a:srgbClr val="989A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21818"/>
    <p:restoredTop autoAdjust="0" sz="94694"/>
  </p:normalViewPr>
  <p:slideViewPr>
    <p:cSldViewPr snapToGrid="0" snapToObjects="1">
      <p:cViewPr varScale="1">
        <p:scale>
          <a:sx d="100" n="121"/>
          <a:sy d="100" n="121"/>
        </p:scale>
        <p:origin x="344" y="176"/>
      </p:cViewPr>
      <p:guideLst>
        <p:guide orient="horz" pos="2160"/>
        <p:guide pos="384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4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9" Type="http://schemas.openxmlformats.org/officeDocument/2006/relationships/theme" Target="theme/theme1.xml" /><Relationship Id="rId38" Type="http://schemas.openxmlformats.org/officeDocument/2006/relationships/viewProps" Target="viewProps.xml" /><Relationship Id="rId37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6EB9F-821C-3043-9B29-83C5977F5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9634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37200-5D83-FE46-9E69-B6B1D353C6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11302"/>
            <a:ext cx="9144000" cy="164649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9A7C7-1ADA-474D-B8F0-3471D14F8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E5A21-E3F8-414E-8783-9B787CEE9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A10B1-3C39-5B4F-85DD-4E44D8BDB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cartoon monkey holding a magnifying glass&#10;&#10;Description automatically generated">
            <a:extLst>
              <a:ext uri="{FF2B5EF4-FFF2-40B4-BE49-F238E27FC236}">
                <a16:creationId xmlns:a16="http://schemas.microsoft.com/office/drawing/2014/main" id="{E0280DB6-DDF3-4C1F-AC17-984168E43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68000" y="77267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853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8FF1A-8372-FB40-B0E0-0EE88C8B2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9F1868-78C4-704F-87A4-9909281CB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64A86-EE40-7F47-8F4A-D5FD082D3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36DD5-D90C-D148-9A75-6E5EF76E4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649B3-720E-654D-9610-263AC0D91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95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5E4B96-467B-A24D-9EC1-DD46EE699A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0EC97-EC51-3242-A427-B6C401F9B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54FCF-A603-6944-ACE1-F3530AAB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D700E-B16B-6340-9BEE-2E563F927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BADE9-5F17-2E4E-A23B-A3EF5CC96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486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600">
                <a:solidFill>
                  <a:srgbClr val="3C5A72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433C7-4F7C-4247-8FF5-1E63E18E1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rgbClr val="3C5A72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16D53-A7E8-384A-A924-CB556123D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3A5F-D224-144E-B1C6-E4C0A0C6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85A41-9B71-494D-8739-5A09F705E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EFD39C-D04F-D648-B6B2-07092A4921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64250" y="236556"/>
            <a:ext cx="1063580" cy="106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82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559EF-BAB7-0E42-9E60-A03A3B0DD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BB6D2-A026-D74A-8C2A-7AD33F225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1D05D-520A-D942-8D98-B02EF8CF6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714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16D53-A7E8-384A-A924-CB556123D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3A5F-D224-144E-B1C6-E4C0A0C6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85A41-9B71-494D-8739-5A09F705E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EB6A88-2E41-552F-6E71-A9DFA92F06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94730" y="209573"/>
            <a:ext cx="1063580" cy="106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92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FDBC1-527D-3041-984A-EF5E7E9B7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A7BF1-44B1-744C-AB68-4BB0A6A597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974A49-6A1E-2F48-B419-02B0A17B96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A9989-2AC6-0F4E-ADFD-C6E06D00A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7625DC-FC15-A34E-972A-D70B8A827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BA2A21-61F6-4A4F-8B34-7B5540EF6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31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51DF4-AED1-614B-BE12-21438630C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DBCAE-E5F3-8C40-9708-53662383E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57552-3DC5-3546-AB54-31C74D633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43EE9D-F5D6-F54D-8468-AEFB4E7186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7198EC-0E7C-514D-9D5C-E0079B57D9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9E07E0-5A9C-4B41-95FF-3BAA5F6BC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BDB537-974F-D34D-9750-CC69627A2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16F390-2D22-5048-A0FC-3FAD9329A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59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D455-6580-E548-84D2-30E8C319B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437170-F497-734A-8863-A2B1D6D27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83678E-8EC0-9D40-85FD-A78B73035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410869-C0FC-2E44-824A-787E6D8BF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355E77-5B2E-A2EF-706B-9C4916EA9A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94730" y="240053"/>
            <a:ext cx="1063580" cy="106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84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CFB1ED-2AE6-5449-BE22-43836D3C4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2D820E-FB19-6E41-9F98-FE01AD877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09D32-6061-E14C-B370-0847ED7F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23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6003-B489-CA46-A95C-C1AECC0C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8BCD6-9805-9E45-9B7C-5314F41E6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 sz="157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BA411-2A54-A94A-B3FC-826281DBE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1F4F16-08DB-C247-8F9D-24EA7D84A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FF2B46-16CB-7E41-AD5E-4493C9285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BA2BC5-3886-C647-BB53-7B07EAE7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37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82B8-C849-1F4E-8FED-86CF39DF5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A410FE-1E10-8C4A-BD9D-9A0F6C9D1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622F09-1B36-2F4E-8EEA-BAEEB3FD2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97009-98F8-D441-A078-A31F891B4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CACA9B-B433-8E45-A2A3-CD0940DBC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A396B-3342-4645-AC86-58732AAEF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60234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BF5EA-1FF6-EB48-B367-10F16FE226B4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GB"/>
              <a:t>Click to edit Master text styles</a:t>
            </a:r>
          </a:p>
          <a:p>
            <a:pPr lvl="1"/>
            <a:r>
              <a:rPr dirty="0" lang="en-GB"/>
              <a:t>Second level</a:t>
            </a:r>
          </a:p>
          <a:p>
            <a:pPr lvl="2"/>
            <a:r>
              <a:rPr dirty="0" lang="en-GB"/>
              <a:t>Third level</a:t>
            </a:r>
          </a:p>
          <a:p>
            <a:pPr lvl="3"/>
            <a:r>
              <a:rPr dirty="0" lang="en-GB"/>
              <a:t>Fourth level</a:t>
            </a:r>
          </a:p>
          <a:p>
            <a:pPr lvl="4"/>
            <a:r>
              <a:rPr dirty="0" lang="en-GB"/>
              <a:t>Fifth level</a:t>
            </a:r>
            <a:endParaRPr dirty="0"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491ED-FFB7-904F-8814-ED29EAA4264A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675">
                <a:solidFill>
                  <a:schemeClr val="tx1">
                    <a:lumMod val="75000"/>
                    <a:lumOff val="25000"/>
                  </a:schemeClr>
                </a:solidFill>
                <a:latin charset="0" pitchFamily="2" typeface="Atkinson Hyperlegible"/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6F4AD-BD6B-CE47-88CB-D7910584936B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4"/>
            <a:ext cx="199371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675">
                <a:solidFill>
                  <a:schemeClr val="tx1">
                    <a:lumMod val="75000"/>
                    <a:lumOff val="25000"/>
                  </a:schemeClr>
                </a:solidFill>
                <a:latin charset="0" pitchFamily="2" typeface="Atkinson Hyperlegible"/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305052-7E31-8548-802E-BBA9CB132D12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charset="0" pitchFamily="2" typeface="Atkinson Hyperlegible"/>
              </a:defRPr>
            </a:lvl1pPr>
          </a:lstStyle>
          <a:p>
            <a:endParaRPr lang="en-US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A9FF2A29-0C17-AD44-9B62-E2C61042D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GB"/>
              <a:t>Click to edit Master title style</a:t>
            </a:r>
            <a:endParaRPr dirty="0" lang="en-US"/>
          </a:p>
        </p:txBody>
      </p:sp>
    </p:spTree>
    <p:extLst>
      <p:ext uri="{BB962C8B-B14F-4D97-AF65-F5344CB8AC3E}">
        <p14:creationId xmlns:p14="http://schemas.microsoft.com/office/powerpoint/2010/main" val="3225650749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l" defTabSz="514350" eaLnBrk="1" hangingPunct="1" latinLnBrk="0" rtl="0">
        <a:lnSpc>
          <a:spcPct val="90000"/>
        </a:lnSpc>
        <a:spcBef>
          <a:spcPct val="0"/>
        </a:spcBef>
        <a:buNone/>
        <a:defRPr b="1" baseline="0" i="0" kern="1200" sz="3200">
          <a:solidFill>
            <a:schemeClr val="tx1"/>
          </a:solidFill>
          <a:latin charset="0" pitchFamily="2" typeface="Atkinson Hyperlegible"/>
          <a:ea typeface="+mj-ea"/>
          <a:cs charset="-79" panose="020B0502020104020203" pitchFamily="34" typeface="Gill Sans"/>
        </a:defRPr>
      </a:lvl1pPr>
    </p:titleStyle>
    <p:bodyStyle>
      <a:lvl1pPr algn="l" defTabSz="514350" eaLnBrk="1" hangingPunct="1" indent="-128588" latinLnBrk="0" marL="128588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1pPr>
      <a:lvl2pPr algn="l" defTabSz="514350" eaLnBrk="1" hangingPunct="1" indent="-128588" latinLnBrk="0" marL="385763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2pPr>
      <a:lvl3pPr algn="l" defTabSz="514350" eaLnBrk="1" hangingPunct="1" indent="-128588" latinLnBrk="0" marL="642938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3pPr>
      <a:lvl4pPr algn="l" defTabSz="514350" eaLnBrk="1" hangingPunct="1" indent="-128588" latinLnBrk="0" marL="900113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4pPr>
      <a:lvl5pPr algn="l" defTabSz="514350" eaLnBrk="1" hangingPunct="1" indent="-128588" latinLnBrk="0" marL="1157288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5pPr>
      <a:lvl6pPr algn="l" defTabSz="514350" eaLnBrk="1" hangingPunct="1" indent="-128588" latinLnBrk="0" marL="1414463" rtl="0">
        <a:lnSpc>
          <a:spcPct val="90000"/>
        </a:lnSpc>
        <a:spcBef>
          <a:spcPts val="281"/>
        </a:spcBef>
        <a:buFont charset="0" panose="020B0604020202020204" pitchFamily="34" typeface="Arial"/>
        <a:buChar char="•"/>
        <a:defRPr kern="1200" sz="1013">
          <a:solidFill>
            <a:schemeClr val="tx1"/>
          </a:solidFill>
          <a:latin typeface="+mn-lt"/>
          <a:ea typeface="+mn-ea"/>
          <a:cs typeface="+mn-cs"/>
        </a:defRPr>
      </a:lvl6pPr>
      <a:lvl7pPr algn="l" defTabSz="514350" eaLnBrk="1" hangingPunct="1" indent="-128588" latinLnBrk="0" marL="1671638" rtl="0">
        <a:lnSpc>
          <a:spcPct val="90000"/>
        </a:lnSpc>
        <a:spcBef>
          <a:spcPts val="281"/>
        </a:spcBef>
        <a:buFont charset="0" panose="020B0604020202020204" pitchFamily="34" typeface="Arial"/>
        <a:buChar char="•"/>
        <a:defRPr kern="1200" sz="1013">
          <a:solidFill>
            <a:schemeClr val="tx1"/>
          </a:solidFill>
          <a:latin typeface="+mn-lt"/>
          <a:ea typeface="+mn-ea"/>
          <a:cs typeface="+mn-cs"/>
        </a:defRPr>
      </a:lvl7pPr>
      <a:lvl8pPr algn="l" defTabSz="514350" eaLnBrk="1" hangingPunct="1" indent="-128588" latinLnBrk="0" marL="1928813" rtl="0">
        <a:lnSpc>
          <a:spcPct val="90000"/>
        </a:lnSpc>
        <a:spcBef>
          <a:spcPts val="281"/>
        </a:spcBef>
        <a:buFont charset="0" panose="020B0604020202020204" pitchFamily="34" typeface="Arial"/>
        <a:buChar char="•"/>
        <a:defRPr kern="1200" sz="1013">
          <a:solidFill>
            <a:schemeClr val="tx1"/>
          </a:solidFill>
          <a:latin typeface="+mn-lt"/>
          <a:ea typeface="+mn-ea"/>
          <a:cs typeface="+mn-cs"/>
        </a:defRPr>
      </a:lvl8pPr>
      <a:lvl9pPr algn="l" defTabSz="514350" eaLnBrk="1" hangingPunct="1" indent="-128588" latinLnBrk="0" marL="2185988" rtl="0">
        <a:lnSpc>
          <a:spcPct val="90000"/>
        </a:lnSpc>
        <a:spcBef>
          <a:spcPts val="281"/>
        </a:spcBef>
        <a:buFont charset="0" panose="020B0604020202020204" pitchFamily="34" typeface="Arial"/>
        <a:buChar char="•"/>
        <a:defRPr kern="1200" sz="1013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514350" eaLnBrk="1" hangingPunct="1" latinLnBrk="0" marL="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1pPr>
      <a:lvl2pPr algn="l" defTabSz="514350" eaLnBrk="1" hangingPunct="1" latinLnBrk="0" marL="257175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2pPr>
      <a:lvl3pPr algn="l" defTabSz="514350" eaLnBrk="1" hangingPunct="1" latinLnBrk="0" marL="51435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3pPr>
      <a:lvl4pPr algn="l" defTabSz="514350" eaLnBrk="1" hangingPunct="1" latinLnBrk="0" marL="771525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4pPr>
      <a:lvl5pPr algn="l" defTabSz="514350" eaLnBrk="1" hangingPunct="1" latinLnBrk="0" marL="102870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5pPr>
      <a:lvl6pPr algn="l" defTabSz="514350" eaLnBrk="1" hangingPunct="1" latinLnBrk="0" marL="1285875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6pPr>
      <a:lvl7pPr algn="l" defTabSz="514350" eaLnBrk="1" hangingPunct="1" latinLnBrk="0" marL="154305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7pPr>
      <a:lvl8pPr algn="l" defTabSz="514350" eaLnBrk="1" hangingPunct="1" latinLnBrk="0" marL="1800225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8pPr>
      <a:lvl9pPr algn="l" defTabSz="514350" eaLnBrk="1" hangingPunct="1" latinLnBrk="0" marL="205740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learningonscreen.ac.uk/ondemand/embed/prog/11ED256E?bcast=127465838" TargetMode="External" /><Relationship Id="rId3" Type="http://schemas.openxmlformats.org/officeDocument/2006/relationships/image" Target="../media/image6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9.png" /><Relationship Id="rId2" Type="http://schemas.openxmlformats.org/officeDocument/2006/relationships/image" Target="../media/image8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0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ndl.ethernet.edu.et/bitstream/123456789/14598/1/1428.pdf" TargetMode="Externa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i.org/10.1080/23808985.2010.11679095" TargetMode="External" /><Relationship Id="rId3" Type="http://schemas.openxmlformats.org/officeDocument/2006/relationships/hyperlink" Target="https://doi.org/10.1177/0165025413492464" TargetMode="External" /><Relationship Id="rId4" Type="http://schemas.openxmlformats.org/officeDocument/2006/relationships/hyperlink" Target="https://doi.org/10.1007/s10804-013-9153-y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6EB9F-821C-3043-9B29-83C5977F5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96341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Lecture 12:  The wider research toolbox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37200-5D83-FE46-9E69-B6B1D353C69A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11302"/>
            <a:ext cx="9144000" cy="1646498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right tool for the job</a:t>
            </a:r>
            <a:br/>
            <a:br/>
            <a:r>
              <a:rPr/>
              <a:t>Dr. Gordon Wright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9A7C7-1ADA-474D-B8F0-3471D14F86DA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January 15, 2024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BBC Horizon: The Honesty Experiment</a:t>
            </a:r>
          </a:p>
        </p:txBody>
      </p:sp>
      <p:pic>
        <p:nvPicPr>
          <p:cNvPr descr="images/WLT7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90700" y="1816100"/>
            <a:ext cx="8597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image0002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1905000"/>
            <a:ext cx="10515600" cy="417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So how do you explore such a broad range of contexts/motives?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One simple answer is to blend methods based on the requirements of the study.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FDBC1-527D-3041-984A-EF5E7E9B7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A rare opportunity to combine methods! Thanks BBC!</a:t>
            </a:r>
          </a:p>
        </p:txBody>
      </p:sp>
      <p:pic>
        <p:nvPicPr>
          <p:cNvPr descr="images/WLT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425700"/>
            <a:ext cx="5181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images/WLT3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2654300"/>
            <a:ext cx="5181600" cy="267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 case I missed any methods, here is the full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Behavioural Indices (akin to polygraph - GSR/EDA, Heart Rate, Blood Pressure, Accelerometry)</a:t>
            </a:r>
          </a:p>
          <a:p>
            <a:pPr lvl="0"/>
            <a:r>
              <a:rPr/>
              <a:t>Language - Linguistic Inquiry &amp; Word Count - Language Style Matching</a:t>
            </a:r>
          </a:p>
          <a:p>
            <a:pPr lvl="0"/>
            <a:r>
              <a:rPr/>
              <a:t>Paraverbal behaviour - non-speech utterances, turn-taking, chronometrics</a:t>
            </a:r>
          </a:p>
          <a:p>
            <a:pPr lvl="0"/>
            <a:r>
              <a:rPr/>
              <a:t>Non-Verbal Behaviour - Posture, Facial Expressions, Eye behaviour, self-touching etc</a:t>
            </a:r>
          </a:p>
          <a:p>
            <a:pPr lvl="0"/>
            <a:r>
              <a:rPr/>
              <a:t>Full body motion Capture (XSens - 17 accelerometers across the body)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continued…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Daily Diary and Reflective Prompts</a:t>
            </a:r>
          </a:p>
          <a:p>
            <a:pPr lvl="0"/>
            <a:r>
              <a:rPr/>
              <a:t>Self/Other Triangulation</a:t>
            </a:r>
          </a:p>
          <a:p>
            <a:pPr lvl="0"/>
            <a:r>
              <a:rPr/>
              <a:t>Interviews/Video-Reflection</a:t>
            </a:r>
          </a:p>
          <a:p>
            <a:pPr lvl="0"/>
            <a:r>
              <a:rPr/>
              <a:t>Case Studies</a:t>
            </a:r>
          </a:p>
          <a:p>
            <a:pPr lvl="0"/>
            <a:r>
              <a:rPr b="1"/>
              <a:t>AND viewer feedback!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Case Study #2 - Quarterlife Crisis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Interpretative Phenomenological Analysis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Interpretative Phenomenological Analysis (IPA)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Definition</a:t>
            </a:r>
            <a:r>
              <a:rPr/>
              <a:t>: IPA is a qualitative research approach that focuses on exploring how individuals make sense of events. Focused on understanding individuals’ subjective experiences and perspectives regarding specific situations.</a:t>
            </a:r>
          </a:p>
          <a:p>
            <a:pPr lvl="1"/>
            <a:r>
              <a:rPr/>
              <a:t>The core of this approach lies in comprehending how people perceive and </a:t>
            </a:r>
            <a:r>
              <a:rPr b="1" i="1"/>
              <a:t>make sense</a:t>
            </a:r>
            <a:r>
              <a:rPr/>
              <a:t> of events, rather than examining the external events themselves. It demands ‘</a:t>
            </a:r>
            <a:r>
              <a:rPr b="1" i="1"/>
              <a:t>double hermeneutics</a:t>
            </a:r>
            <a:r>
              <a:rPr/>
              <a:t>’</a:t>
            </a:r>
          </a:p>
          <a:p>
            <a:pPr lvl="0"/>
            <a:r>
              <a:rPr b="1"/>
              <a:t>Methodology</a:t>
            </a:r>
            <a:r>
              <a:rPr/>
              <a:t>:</a:t>
            </a:r>
          </a:p>
          <a:p>
            <a:pPr lvl="1"/>
            <a:r>
              <a:rPr/>
              <a:t>Involves detailed, reflective examinations of participants’ lived experiences.</a:t>
            </a:r>
          </a:p>
          <a:p>
            <a:pPr lvl="1"/>
            <a:r>
              <a:rPr/>
              <a:t>Typically uses small, purposively selected samples to provide in-depth insights.</a:t>
            </a:r>
          </a:p>
          <a:p>
            <a:pPr lvl="1"/>
            <a:r>
              <a:rPr/>
              <a:t>Data is usually collected through semi-structured interviews or personal diaries.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Interpretative Phenomenological Analysis (IPA)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Analysis</a:t>
            </a:r>
            <a:r>
              <a:rPr/>
              <a:t>:</a:t>
            </a:r>
          </a:p>
          <a:p>
            <a:pPr lvl="1"/>
            <a:r>
              <a:rPr/>
              <a:t>Emphasizes the interpretative role of the researcher (</a:t>
            </a:r>
            <a:r>
              <a:rPr i="1"/>
              <a:t>hermeneutics</a:t>
            </a:r>
            <a:r>
              <a:rPr/>
              <a:t>) in making sense of participants’ experiences (</a:t>
            </a:r>
            <a:r>
              <a:rPr i="1"/>
              <a:t>double hermeneutics</a:t>
            </a:r>
            <a:r>
              <a:rPr/>
              <a:t>).</a:t>
            </a:r>
          </a:p>
          <a:p>
            <a:pPr lvl="1"/>
            <a:r>
              <a:rPr/>
              <a:t>Involves a cyclical process of reading and re-reading data, coding, and theme development.</a:t>
            </a:r>
          </a:p>
          <a:p>
            <a:pPr lvl="1"/>
            <a:r>
              <a:rPr/>
              <a:t>Seeks to uncover the meaning and significance of experiences from the participant’s perspective.</a:t>
            </a:r>
          </a:p>
          <a:p>
            <a:pPr lvl="0"/>
            <a:r>
              <a:rPr b="1"/>
              <a:t>Application</a:t>
            </a:r>
            <a:r>
              <a:rPr/>
              <a:t>:</a:t>
            </a:r>
          </a:p>
          <a:p>
            <a:pPr lvl="1"/>
            <a:r>
              <a:rPr/>
              <a:t>Particularly useful in psychology for understanding complex, emotionally laden, and deeply personal experiences.</a:t>
            </a:r>
          </a:p>
          <a:p>
            <a:pPr lvl="1"/>
            <a:r>
              <a:rPr/>
              <a:t>Aims to provide a detailed, nuanced</a:t>
            </a:r>
          </a:p>
          <a:p>
            <a:pPr lvl="0"/>
            <a:r>
              <a:rPr b="1"/>
              <a:t>Case Study</a:t>
            </a:r>
            <a:r>
              <a:rPr/>
              <a:t> - Quarterlife Crisis.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Rummaging around in the Toybox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6003-B489-CA46-A95C-C1AECC0C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Quarterlife Crisis?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BA411-2A54-A94A-B3FC-826281DBEADF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Robinson &amp; Wright (2013) Robinson et al. (2013)</a:t>
            </a:r>
          </a:p>
        </p:txBody>
      </p:sp>
      <p:pic>
        <p:nvPicPr>
          <p:cNvPr descr="images/QLC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81600" y="1079500"/>
            <a:ext cx="6172200" cy="4673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Is it serious?</a:t>
            </a:r>
          </a:p>
        </p:txBody>
      </p:sp>
      <p:pic>
        <p:nvPicPr>
          <p:cNvPr descr="images/QLC2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38500" y="1816100"/>
            <a:ext cx="5727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But it can’t be all bad, surely?</a:t>
            </a:r>
          </a:p>
        </p:txBody>
      </p:sp>
      <p:pic>
        <p:nvPicPr>
          <p:cNvPr descr="images/QLC4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82900" y="1816100"/>
            <a:ext cx="6426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Types of Crisis Episode</a:t>
            </a:r>
          </a:p>
        </p:txBody>
      </p:sp>
      <p:pic>
        <p:nvPicPr>
          <p:cNvPr descr="images/QLC5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11500" y="1816100"/>
            <a:ext cx="595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Phase Model</a:t>
            </a:r>
          </a:p>
        </p:txBody>
      </p:sp>
      <p:pic>
        <p:nvPicPr>
          <p:cNvPr descr="images/QLC6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108200"/>
            <a:ext cx="10515600" cy="3759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Themes / Descriptors</a:t>
            </a:r>
          </a:p>
        </p:txBody>
      </p:sp>
      <p:pic>
        <p:nvPicPr>
          <p:cNvPr descr="images/QLC7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22600" y="1816100"/>
            <a:ext cx="61468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Data Collection Robinson et al. (2013)</a:t>
            </a:r>
          </a:p>
        </p:txBody>
      </p:sp>
      <p:pic>
        <p:nvPicPr>
          <p:cNvPr descr="images/QLCMethod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429000" y="1816100"/>
            <a:ext cx="5334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Coding (</a:t>
            </a:r>
            <a:r>
              <a:rPr b="1"/>
              <a:t>Robinson2103a?</a:t>
            </a:r>
            <a:r>
              <a:rPr/>
              <a:t>)</a:t>
            </a:r>
          </a:p>
        </p:txBody>
      </p:sp>
      <p:pic>
        <p:nvPicPr>
          <p:cNvPr descr="images/QLC8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279900" y="1816100"/>
            <a:ext cx="3644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Ethnography - The study of Groups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Definition</a:t>
            </a:r>
            <a:r>
              <a:rPr/>
              <a:t>: Ethnography is the in-depth study of a group and its culture over an extended period. Derived from Greek ‘ethnos’ (nation or group) and ‘graph’ (writing), it’s a key method in cultural anthropology and other social sciences.</a:t>
            </a:r>
          </a:p>
          <a:p>
            <a:pPr lvl="0"/>
            <a:r>
              <a:rPr b="1"/>
              <a:t>Focus</a:t>
            </a:r>
            <a:r>
              <a:rPr/>
              <a:t>:</a:t>
            </a:r>
          </a:p>
          <a:p>
            <a:pPr lvl="1"/>
            <a:r>
              <a:rPr/>
              <a:t>Everyday behaviors, interactions, language, and rituals of a group.</a:t>
            </a:r>
          </a:p>
          <a:p>
            <a:pPr lvl="1"/>
            <a:r>
              <a:rPr/>
              <a:t>Cultural norms, beliefs, practices, social structures, and patterns.</a:t>
            </a:r>
          </a:p>
          <a:p>
            <a:pPr lvl="1"/>
            <a:r>
              <a:rPr/>
              <a:t>Both explicit (observable) and implicit (subconscious) cultural elements.</a:t>
            </a:r>
          </a:p>
          <a:p>
            <a:pPr lvl="0"/>
            <a:r>
              <a:rPr b="1"/>
              <a:t>Applications</a:t>
            </a:r>
            <a:r>
              <a:rPr/>
              <a:t>:</a:t>
            </a:r>
          </a:p>
          <a:p>
            <a:pPr lvl="1"/>
            <a:r>
              <a:rPr/>
              <a:t>Originally used in anthropology, now applied in education, social sciences, marketing + Psych.</a:t>
            </a:r>
          </a:p>
          <a:p>
            <a:pPr lvl="1"/>
            <a:r>
              <a:rPr/>
              <a:t>Studies diverse cultures, from traditional societies to modern online communities.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 want to briefly talk about some methods we haven’t covered yet.</a:t>
            </a:r>
          </a:p>
          <a:p>
            <a:pPr lvl="0"/>
            <a:r>
              <a:rPr/>
              <a:t>And to a certain extent, the topic doesn’t matter, soooo..</a:t>
            </a:r>
          </a:p>
          <a:p>
            <a:pPr lvl="0"/>
            <a:r>
              <a:rPr/>
              <a:t>I’m going to tell you about a few of my own studies for a change.</a:t>
            </a:r>
          </a:p>
          <a:p>
            <a:pPr lvl="0"/>
            <a:r>
              <a:rPr/>
              <a:t>Key objective: Show how different methods can bring different insights.</a:t>
            </a:r>
          </a:p>
          <a:p>
            <a:pPr lvl="0"/>
            <a:r>
              <a:rPr/>
              <a:t>AND: To give you some ideas for next year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Ethnography - The study of Groups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Fieldwork Essentials</a:t>
            </a:r>
            <a:r>
              <a:rPr/>
              <a:t>:</a:t>
            </a:r>
          </a:p>
          <a:p>
            <a:pPr lvl="1"/>
            <a:r>
              <a:rPr/>
              <a:t>Prolonged engagement in the group’s natural setting for authentic observation.</a:t>
            </a:r>
          </a:p>
          <a:p>
            <a:pPr lvl="1"/>
            <a:r>
              <a:rPr/>
              <a:t>Gaining access through gatekeepers, establishing rapport, and ensuring informed consent.</a:t>
            </a:r>
          </a:p>
          <a:p>
            <a:pPr lvl="1"/>
            <a:r>
              <a:rPr/>
              <a:t>Balancing roles from an outside observer to an immersed participant, maintaining objectivity.</a:t>
            </a:r>
          </a:p>
          <a:p>
            <a:pPr lvl="0"/>
            <a:r>
              <a:rPr b="1"/>
              <a:t>Data Collection</a:t>
            </a:r>
            <a:r>
              <a:rPr/>
              <a:t>:</a:t>
            </a:r>
          </a:p>
          <a:p>
            <a:pPr lvl="1"/>
            <a:r>
              <a:rPr/>
              <a:t>Participant observation, interviews, extensive field notes, and collection of artifacts.</a:t>
            </a:r>
          </a:p>
          <a:p>
            <a:pPr lvl="1"/>
            <a:r>
              <a:rPr/>
              <a:t>Critical ethnographies focus on marginalized groups, seeking transformative insights.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Ethnography - The study of Groups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Note</a:t>
            </a:r>
            <a:r>
              <a:rPr/>
              <a:t>:</a:t>
            </a:r>
          </a:p>
          <a:p>
            <a:pPr lvl="1"/>
            <a:r>
              <a:rPr/>
              <a:t>Ethnography requires a balance between involvement and objectivity.</a:t>
            </a:r>
          </a:p>
          <a:p>
            <a:pPr lvl="1"/>
            <a:r>
              <a:rPr/>
              <a:t>Ideal for researchers interested in the complexities of sociocultural dynamics.</a:t>
            </a:r>
          </a:p>
          <a:p>
            <a:pPr lvl="0"/>
            <a:r>
              <a:rPr b="1"/>
              <a:t>Can be adapted</a:t>
            </a:r>
            <a:r>
              <a:rPr/>
              <a:t>:</a:t>
            </a:r>
          </a:p>
          <a:p>
            <a:pPr lvl="1"/>
            <a:r>
              <a:rPr/>
              <a:t>e.g. Video-Reflective Ethnography</a:t>
            </a:r>
          </a:p>
          <a:p>
            <a:pPr lvl="0"/>
            <a:r>
              <a:rPr b="1"/>
              <a:t>Reference</a:t>
            </a:r>
            <a:r>
              <a:rPr/>
              <a:t>: (</a:t>
            </a:r>
            <a:r>
              <a:rPr b="1"/>
              <a:t>parker2004?</a:t>
            </a:r>
            <a:r>
              <a:rPr/>
              <a:t>) </a:t>
            </a:r>
            <a:r>
              <a:rPr>
                <a:hlinkClick r:id="rId2"/>
              </a:rPr>
              <a:t>http://ndl.ethernet.edu.et/bitstream/123456789/14598/1/1428.pdf</a:t>
            </a:r>
          </a:p>
          <a:p>
            <a:pPr lvl="0"/>
            <a:r>
              <a:rPr/>
              <a:t>and Atkinson et al. (2014)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Diary Studies in Qualitative Research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Overview</a:t>
            </a:r>
            <a:r>
              <a:rPr/>
              <a:t>:</a:t>
            </a:r>
          </a:p>
          <a:p>
            <a:pPr lvl="1"/>
            <a:r>
              <a:rPr/>
              <a:t>Diary studies involve participants keeping regular records of their daily lives, experiences, thoughts, and feelings.</a:t>
            </a:r>
          </a:p>
          <a:p>
            <a:pPr lvl="1"/>
            <a:r>
              <a:rPr/>
              <a:t>These records provide real-time, first-person accounts, offering rich, contextual insights.</a:t>
            </a:r>
          </a:p>
          <a:p>
            <a:pPr lvl="0"/>
            <a:r>
              <a:rPr b="1"/>
              <a:t>Methodology</a:t>
            </a:r>
            <a:r>
              <a:rPr/>
              <a:t>:</a:t>
            </a:r>
          </a:p>
          <a:p>
            <a:pPr lvl="1"/>
            <a:r>
              <a:rPr/>
              <a:t>Participants are asked to record entries over a set period, which can range from days to months.</a:t>
            </a:r>
          </a:p>
          <a:p>
            <a:pPr lvl="1"/>
            <a:r>
              <a:rPr/>
              <a:t>Diaries can be structured with specific prompts or unstructured, allowing free expression.</a:t>
            </a:r>
          </a:p>
          <a:p>
            <a:pPr lvl="0"/>
            <a:r>
              <a:rPr b="1"/>
              <a:t>Applications in Psychology</a:t>
            </a:r>
            <a:r>
              <a:rPr/>
              <a:t>:</a:t>
            </a:r>
          </a:p>
          <a:p>
            <a:pPr lvl="1"/>
            <a:r>
              <a:rPr/>
              <a:t>Useful for studying patterns in behavior, mood, social interactions, and psychological states.</a:t>
            </a:r>
          </a:p>
          <a:p>
            <a:pPr lvl="1"/>
            <a:r>
              <a:rPr/>
              <a:t>Provides a longitudinal perspective, capturing changes and developments over time.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Diary Studies in Qualitative Research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Advantages</a:t>
            </a:r>
            <a:r>
              <a:rPr/>
              <a:t>:</a:t>
            </a:r>
          </a:p>
          <a:p>
            <a:pPr lvl="1"/>
            <a:r>
              <a:rPr/>
              <a:t>Captures data in participants’ natural environments, leading to high ecological validity.</a:t>
            </a:r>
          </a:p>
          <a:p>
            <a:pPr lvl="1"/>
            <a:r>
              <a:rPr/>
              <a:t>Offers a deeper understanding of subjective experiences and daily life contexts.</a:t>
            </a:r>
          </a:p>
          <a:p>
            <a:pPr lvl="1"/>
            <a:r>
              <a:rPr/>
              <a:t>Enables the study of phenomena as they occur, reducing recall bias.</a:t>
            </a:r>
          </a:p>
          <a:p>
            <a:pPr lvl="0"/>
            <a:r>
              <a:rPr b="1"/>
              <a:t>Challenges</a:t>
            </a:r>
            <a:r>
              <a:rPr/>
              <a:t>:</a:t>
            </a:r>
          </a:p>
          <a:p>
            <a:pPr lvl="1"/>
            <a:r>
              <a:rPr/>
              <a:t>Relies on participant commitment and honesty in regular entries.</a:t>
            </a:r>
          </a:p>
          <a:p>
            <a:pPr lvl="1"/>
            <a:r>
              <a:rPr/>
              <a:t>Data can be voluminous and varied, requiring careful and sensitive analysis.</a:t>
            </a:r>
          </a:p>
          <a:p>
            <a:pPr lvl="1"/>
            <a:r>
              <a:rPr/>
              <a:t>Potential issues with privacy and ensuring confidentiality of personal records.</a:t>
            </a:r>
          </a:p>
          <a:p>
            <a:pPr lvl="0"/>
            <a:r>
              <a:rPr b="1"/>
              <a:t>Tips</a:t>
            </a:r>
            <a:r>
              <a:rPr/>
              <a:t>:</a:t>
            </a:r>
          </a:p>
          <a:p>
            <a:pPr lvl="1"/>
            <a:r>
              <a:rPr/>
              <a:t>Engage the participant with the study’s purpose and diary guidelines to participants.</a:t>
            </a:r>
          </a:p>
          <a:p>
            <a:pPr lvl="1"/>
            <a:r>
              <a:rPr/>
              <a:t>Attrition is HUGE.</a:t>
            </a:r>
          </a:p>
          <a:p>
            <a:pPr lvl="1"/>
            <a:r>
              <a:rPr/>
              <a:t>Be prepared for a detailed and nuanced analysis of the diary entries (qual AND quant).</a:t>
            </a:r>
          </a:p>
          <a:p>
            <a:pPr lvl="1"/>
            <a:r>
              <a:rPr/>
              <a:t>Consider alternatives such as </a:t>
            </a:r>
            <a:r>
              <a:rPr b="1"/>
              <a:t>Experience Sampling</a:t>
            </a:r>
            <a:r>
              <a:rPr/>
              <a:t>, or </a:t>
            </a:r>
            <a:r>
              <a:rPr b="1"/>
              <a:t>Day Reconstruction</a:t>
            </a:r>
            <a:r>
              <a:rPr/>
              <a:t> Silvia &amp; Cotter (2021)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Any Questions?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Atkinson, P., Coffey, A., Delamont, S., Lofland, J., &amp; Lofland, L. (Eds.). (2014). </a:t>
            </a:r>
            <a:r>
              <a:rPr i="1"/>
              <a:t>Handbook of ethnography</a:t>
            </a:r>
            <a:r>
              <a:rPr/>
              <a:t> (Reprinted). SAGE.</a:t>
            </a:r>
          </a:p>
          <a:p>
            <a:pPr lvl="0" indent="0" marL="0">
              <a:buNone/>
            </a:pPr>
            <a:r>
              <a:rPr/>
              <a:t>Levine, T. R. (2010). A Few Transparent Liars Explaining 54. </a:t>
            </a:r>
            <a:r>
              <a:rPr i="1"/>
              <a:t>Annals of the International Communication Association</a:t>
            </a:r>
            <a:r>
              <a:rPr/>
              <a:t>, </a:t>
            </a:r>
            <a:r>
              <a:rPr i="1"/>
              <a:t>34</a:t>
            </a:r>
            <a:r>
              <a:rPr/>
              <a:t>(1), 41–61. </a:t>
            </a:r>
            <a:r>
              <a:rPr>
                <a:hlinkClick r:id="rId2"/>
              </a:rPr>
              <a:t>https://doi.org/10.1080/23808985.2010.11679095</a:t>
            </a:r>
          </a:p>
          <a:p>
            <a:pPr lvl="0" indent="0" marL="0">
              <a:buNone/>
            </a:pPr>
            <a:r>
              <a:rPr/>
              <a:t>Robinson, O. C., &amp; Wright, G. R. T. (2013). The prevalence, types and perceived outcomes of crisis episodes in early adulthood and midlife. </a:t>
            </a:r>
            <a:r>
              <a:rPr i="1"/>
              <a:t>International Journal of Behavioral Development</a:t>
            </a:r>
            <a:r>
              <a:rPr/>
              <a:t>, </a:t>
            </a:r>
            <a:r>
              <a:rPr i="1"/>
              <a:t>37</a:t>
            </a:r>
            <a:r>
              <a:rPr/>
              <a:t>(5), 407–416. </a:t>
            </a:r>
            <a:r>
              <a:rPr>
                <a:hlinkClick r:id="rId3"/>
              </a:rPr>
              <a:t>https://doi.org/10.1177/0165025413492464</a:t>
            </a:r>
          </a:p>
          <a:p>
            <a:pPr lvl="0" indent="0" marL="0">
              <a:buNone/>
            </a:pPr>
            <a:r>
              <a:rPr/>
              <a:t>Robinson, O. C., Wright, G. R. T., &amp; Smith, J. A. (2013). The Holistic Phase Model of Early Adult Crisis u1 - robinson2013a. </a:t>
            </a:r>
            <a:r>
              <a:rPr i="1"/>
              <a:t>Journal of Adult Development</a:t>
            </a:r>
            <a:r>
              <a:rPr/>
              <a:t>, </a:t>
            </a:r>
            <a:r>
              <a:rPr i="1"/>
              <a:t>20</a:t>
            </a:r>
            <a:r>
              <a:rPr/>
              <a:t>(1), 27–37. </a:t>
            </a:r>
            <a:r>
              <a:rPr>
                <a:hlinkClick r:id="rId4"/>
              </a:rPr>
              <a:t>https://doi.org/10.1007/s10804-013-9153-y</a:t>
            </a:r>
          </a:p>
          <a:p>
            <a:pPr lvl="0" indent="0" marL="0">
              <a:buNone/>
            </a:pPr>
            <a:r>
              <a:rPr/>
              <a:t>Silvia, P. J., &amp; Cotter, K. N. (2021). </a:t>
            </a:r>
            <a:r>
              <a:rPr i="1"/>
              <a:t>Researching daily life: A guide to experience sampling and daily diary methods.</a:t>
            </a:r>
            <a:r>
              <a:rPr/>
              <a:t> American Psychological Association.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6003-B489-CA46-A95C-C1AECC0C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Mixing Methods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BA411-2A54-A94A-B3FC-826281DBEADF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Quantitative Research has been our primary focus until this term</a:t>
            </a:r>
          </a:p>
          <a:p>
            <a:pPr lvl="0" indent="0" marL="0">
              <a:buNone/>
            </a:pPr>
            <a:r>
              <a:rPr/>
              <a:t>You’ve started hearing about Qualitative Methods with Hilary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Qualitative Questions</a:t>
            </a:r>
          </a:p>
        </p:txBody>
      </p:sp>
      <p:pic>
        <p:nvPicPr>
          <p:cNvPr descr="images/QMET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81600" y="1917700"/>
            <a:ext cx="6172200" cy="297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Qualitative Data Collection</a:t>
            </a:r>
          </a:p>
        </p:txBody>
      </p:sp>
      <p:pic>
        <p:nvPicPr>
          <p:cNvPr descr="images/QLC2%202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4500" y="1816100"/>
            <a:ext cx="8763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Qualitative Analysis</a:t>
            </a:r>
          </a:p>
        </p:txBody>
      </p:sp>
      <p:pic>
        <p:nvPicPr>
          <p:cNvPr descr="images/QLV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816100"/>
            <a:ext cx="8267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Let’s start with deception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So why do people lie?</a:t>
            </a:r>
          </a:p>
        </p:txBody>
      </p:sp>
      <p:pic>
        <p:nvPicPr>
          <p:cNvPr descr="images/image0003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09900" y="1816100"/>
            <a:ext cx="6172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Levine (2010)</a:t>
            </a:r>
          </a:p>
        </p:txBody>
      </p:sp>
    </p:spTree>
  </p:cSld>
</p:sld>
</file>

<file path=ppt/theme/theme1.xml><?xml version="1.0" encoding="utf-8"?>
<a:theme xmlns:a="http://schemas.openxmlformats.org/drawingml/2006/main" name="gordonpp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Tw Cen MT-Rockwell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mic Latte" id="{689C1CBC-A372-ED4C-A38C-441AC706A1A4}" vid="{44785AA0-04C0-4846-AC8A-8123607AC8E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</TotalTime>
  <Words>2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Atkinson Hyperlegible</vt:lpstr>
      <vt:lpstr>Calibri</vt:lpstr>
      <vt:lpstr>gordonppt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12:   The wider research toolbox</dc:title>
  <dc:creator>Dr. Gordon Wright</dc:creator>
  <cp:keywords/>
  <dcterms:created xsi:type="dcterms:W3CDTF">2024-01-14T22:18:08Z</dcterms:created>
  <dcterms:modified xsi:type="dcterms:W3CDTF">2024-01-14T22:18:08Z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quarto-var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ategories">
    <vt:lpwstr/>
  </property>
  <property fmtid="{D5CDD505-2E9C-101B-9397-08002B2CF9AE}" pid="8" name="citations-hover">
    <vt:lpwstr>True</vt:lpwstr>
  </property>
  <property fmtid="{D5CDD505-2E9C-101B-9397-08002B2CF9AE}" pid="9" name="comments">
    <vt:lpwstr/>
  </property>
  <property fmtid="{D5CDD505-2E9C-101B-9397-08002B2CF9AE}" pid="10" name="csl">
    <vt:lpwstr>../../apa7.csl</vt:lpwstr>
  </property>
  <property fmtid="{D5CDD505-2E9C-101B-9397-08002B2CF9AE}" pid="11" name="date">
    <vt:lpwstr>January 15, 2024</vt:lpwstr>
  </property>
  <property fmtid="{D5CDD505-2E9C-101B-9397-08002B2CF9AE}" pid="12" name="date-format">
    <vt:lpwstr>long</vt:lpwstr>
  </property>
  <property fmtid="{D5CDD505-2E9C-101B-9397-08002B2CF9AE}" pid="13" name="editor">
    <vt:lpwstr>visual</vt:lpwstr>
  </property>
  <property fmtid="{D5CDD505-2E9C-101B-9397-08002B2CF9AE}" pid="14" name="execute">
    <vt:lpwstr/>
  </property>
  <property fmtid="{D5CDD505-2E9C-101B-9397-08002B2CF9AE}" pid="15" name="header-includes">
    <vt:lpwstr/>
  </property>
  <property fmtid="{D5CDD505-2E9C-101B-9397-08002B2CF9AE}" pid="16" name="image">
    <vt:lpwstr>lecture.png</vt:lpwstr>
  </property>
  <property fmtid="{D5CDD505-2E9C-101B-9397-08002B2CF9AE}" pid="17" name="include-after">
    <vt:lpwstr/>
  </property>
  <property fmtid="{D5CDD505-2E9C-101B-9397-08002B2CF9AE}" pid="18" name="include-before">
    <vt:lpwstr/>
  </property>
  <property fmtid="{D5CDD505-2E9C-101B-9397-08002B2CF9AE}" pid="19" name="labels">
    <vt:lpwstr/>
  </property>
  <property fmtid="{D5CDD505-2E9C-101B-9397-08002B2CF9AE}" pid="20" name="license">
    <vt:lpwstr/>
  </property>
  <property fmtid="{D5CDD505-2E9C-101B-9397-08002B2CF9AE}" pid="21" name="modulecode">
    <vt:lpwstr>PS52007D</vt:lpwstr>
  </property>
  <property fmtid="{D5CDD505-2E9C-101B-9397-08002B2CF9AE}" pid="22" name="subtitle">
    <vt:lpwstr>The right tool for the job</vt:lpwstr>
  </property>
  <property fmtid="{D5CDD505-2E9C-101B-9397-08002B2CF9AE}" pid="23" name="toc-title">
    <vt:lpwstr>Table of contents</vt:lpwstr>
  </property>
</Properties>
</file>